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0" r:id="rId5"/>
    <p:sldId id="259" r:id="rId6"/>
    <p:sldId id="260" r:id="rId7"/>
    <p:sldId id="273" r:id="rId8"/>
    <p:sldId id="261" r:id="rId9"/>
    <p:sldId id="262" r:id="rId10"/>
    <p:sldId id="271" r:id="rId11"/>
    <p:sldId id="272" r:id="rId12"/>
    <p:sldId id="263" r:id="rId13"/>
    <p:sldId id="265" r:id="rId14"/>
    <p:sldId id="267" r:id="rId15"/>
    <p:sldId id="268" r:id="rId16"/>
    <p:sldId id="269" r:id="rId17"/>
    <p:sldId id="264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4650"/>
  </p:normalViewPr>
  <p:slideViewPr>
    <p:cSldViewPr snapToGrid="0" snapToObjects="1">
      <p:cViewPr>
        <p:scale>
          <a:sx n="71" d="100"/>
          <a:sy n="71" d="100"/>
        </p:scale>
        <p:origin x="2680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B4F314-D9A3-9C43-AD72-084EA7F7D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8B3796-4827-AC4A-A2B5-5077595EC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F84C7A-D8A8-F143-A5DD-83C48E9DA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9487-5322-3F4D-8BD5-7C37F32FA8C3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D99E19-27F7-8D49-9168-4CFEBBFAA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DF3E15-8897-DB42-832D-5C5FAC09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A6D82-2181-C64E-879F-D3677025A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620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9ECB48-D174-D94D-8D8D-58ACDCB87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EE37C0-1890-C449-9E01-6E4543352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A8C7C3-6964-5646-B595-ECADF5E48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9487-5322-3F4D-8BD5-7C37F32FA8C3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CE54FC-C48B-1F47-9D57-32FED1754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EB8D15-8069-3646-AD8E-6F4EAFDDA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A6D82-2181-C64E-879F-D3677025A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561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0F76EB3-10E8-924C-B00A-483561553B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A045DBD-3D34-0D4A-914D-BB6A79892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21BFA8-AC55-EC4B-B042-BDD522C0A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9487-5322-3F4D-8BD5-7C37F32FA8C3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3608E2-95DE-F74D-86B5-46F672AF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273E8C-D4A2-E043-A0DA-7E405D0B6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A6D82-2181-C64E-879F-D3677025A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31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1C720-0EC6-9B4A-8F42-72A52FD7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97B8FE-39FA-FF4A-824A-966B5DC85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C9D3A9-FC50-3E41-ADDE-945C6CB50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9487-5322-3F4D-8BD5-7C37F32FA8C3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7E9D88-3DFF-0248-B270-FCCB7E31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1E3F87-EC56-0C4B-894D-ECA1CCCBD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A6D82-2181-C64E-879F-D3677025A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98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FAAA0-518D-5C4C-9E36-40FFB045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F86A84-27F4-E348-9B3C-CFAED1A54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1F3A69-EBAC-5F41-B69A-5B965F8E2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9487-5322-3F4D-8BD5-7C37F32FA8C3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4724E62-C681-0E48-8C22-0209E26A4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60CC7D-A67A-0344-9298-8F357B13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A6D82-2181-C64E-879F-D3677025A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7794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E02DF8-2720-F24D-B4DD-06826852A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A863FB-E25E-F84A-B423-5639744C7F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AB6FA15-7A19-AE46-BBA7-BCF6A8BEB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33B01C-E40C-1245-B4CE-333B668E5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9487-5322-3F4D-8BD5-7C37F32FA8C3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169CE2-5952-E94B-9EAB-181646476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6CFDD2-00C7-C74A-81F6-BCC08D45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A6D82-2181-C64E-879F-D3677025A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86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BD0CD2-4C61-CF4F-A575-DCADD3145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893892-697D-9342-9730-F1FD07822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C9FE25-2665-5349-9E09-746067839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34803A9-E80F-2542-B2EC-3EEDBAA249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EC5BCFE-5E35-8D4C-92F3-10A478FF29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0A6D762-BE51-8845-A2C1-9B37D3ADA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9487-5322-3F4D-8BD5-7C37F32FA8C3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E83B12F-3667-C94C-A517-F0BB975B0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661EF23-592B-B14C-AB96-7138D92CE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A6D82-2181-C64E-879F-D3677025A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177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42622-EC01-6F4B-BC68-0DF12A02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138F91C-EB4E-1743-B210-935B2BA23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9487-5322-3F4D-8BD5-7C37F32FA8C3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49AE18D-CFCD-5A49-86B0-2CE09C587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A93B38-6EC0-D643-846C-608C60048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A6D82-2181-C64E-879F-D3677025A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454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BDBD52B-E8E9-D346-B072-47E7C33B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9487-5322-3F4D-8BD5-7C37F32FA8C3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FE9CA37-F25C-1A4C-A4F3-B33BED8E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2589C4-B093-A448-BFE1-91B5CEE8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A6D82-2181-C64E-879F-D3677025A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7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C9D7FA-63BF-8F49-B7F8-C42C53FA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095008-D01D-E44E-8ECD-221BF2DB2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CECD953-C263-1B41-AF63-B555EEED2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07E24F9-EA28-904B-AE4F-E07854EE0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9487-5322-3F4D-8BD5-7C37F32FA8C3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DF9592-6AEB-3845-8F63-90F384DF9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708751-96DE-9F4D-BFDA-8F779661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A6D82-2181-C64E-879F-D3677025A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908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2179A6-8BDF-9840-9202-AA1BB8A0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7954517-476A-064B-B8CA-EF8D1B8920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E785DF-6639-C149-8D46-9E44582F6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7D7FB0-11E8-A143-BBC3-FDC176360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09487-5322-3F4D-8BD5-7C37F32FA8C3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CEE2884-7C8B-A54A-852F-B344F63D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9ADA47-C28D-D44C-95B0-4C1D36991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A6D82-2181-C64E-879F-D3677025A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516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1DCB10-317C-064E-B86F-CF341891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B3D0FF-12CC-6347-B1E8-E3B5D97FC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C73E28-BE07-BA40-BEDC-231B07B3B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9487-5322-3F4D-8BD5-7C37F32FA8C3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F1A5C4-ADBB-EB41-9923-5A12A93A7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6949F1-0172-5744-929E-449A63F0F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A6D82-2181-C64E-879F-D3677025AA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08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68EF3-1FF6-F744-895E-86B7D93CD1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Unsupervised Discovery of Interpretable Directions in the GAN Latent Space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0684A11-F2E6-694B-B2AA-BC5CA7ABB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29088"/>
            <a:ext cx="9144000" cy="1128712"/>
          </a:xfrm>
        </p:spPr>
        <p:txBody>
          <a:bodyPr/>
          <a:lstStyle/>
          <a:p>
            <a:r>
              <a:rPr lang="ru-RU" dirty="0"/>
              <a:t>Трус В.А. БПМИ172</a:t>
            </a:r>
          </a:p>
        </p:txBody>
      </p:sp>
    </p:spTree>
    <p:extLst>
      <p:ext uri="{BB962C8B-B14F-4D97-AF65-F5344CB8AC3E}">
        <p14:creationId xmlns:p14="http://schemas.microsoft.com/office/powerpoint/2010/main" val="4146955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C46F1F-E90C-B24D-8D66-5498B4F90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157AAE-4E76-C447-A1E4-DB23A6B66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i="1" dirty="0"/>
              <a:t>Individual interpretability (mean-opinion-score, MOS</a:t>
            </a:r>
            <a:r>
              <a:rPr lang="en-US" i="1" dirty="0"/>
              <a:t>)</a:t>
            </a:r>
            <a:r>
              <a:rPr lang="ru-RU" i="1" dirty="0"/>
              <a:t> – человеческая оценка </a:t>
            </a:r>
            <a:endParaRPr lang="en" dirty="0"/>
          </a:p>
          <a:p>
            <a:r>
              <a:rPr lang="ru-RU" dirty="0"/>
              <a:t>Для каждого эксперта </a:t>
            </a:r>
            <a:r>
              <a:rPr lang="ru-RU" dirty="0" err="1"/>
              <a:t>семплируется</a:t>
            </a:r>
            <a:r>
              <a:rPr lang="ru-RU" dirty="0"/>
              <a:t> 10 </a:t>
            </a:r>
            <a:r>
              <a:rPr lang="ru-RU" dirty="0" err="1"/>
              <a:t>рандомных</a:t>
            </a:r>
            <a:r>
              <a:rPr lang="ru-RU" dirty="0"/>
              <a:t> </a:t>
            </a:r>
            <a:r>
              <a:rPr lang="en-US" dirty="0"/>
              <a:t>z</a:t>
            </a:r>
            <a:endParaRPr lang="ru-RU" dirty="0"/>
          </a:p>
          <a:p>
            <a:r>
              <a:rPr lang="ru-RU" dirty="0"/>
              <a:t>Для каждого эксперта рисуется график </a:t>
            </a:r>
            <a:r>
              <a:rPr lang="en-US" dirty="0"/>
              <a:t>G(</a:t>
            </a:r>
            <a:r>
              <a:rPr lang="en-US" dirty="0" err="1"/>
              <a:t>z+s</a:t>
            </a:r>
            <a:r>
              <a:rPr lang="en-US" dirty="0"/>
              <a:t>*h)</a:t>
            </a:r>
            <a:r>
              <a:rPr lang="ru-RU" dirty="0"/>
              <a:t>, где варьировали </a:t>
            </a:r>
            <a:r>
              <a:rPr lang="en-US" dirty="0"/>
              <a:t>s</a:t>
            </a:r>
            <a:r>
              <a:rPr lang="ru-RU" dirty="0"/>
              <a:t> от -8 до 8, для всех </a:t>
            </a:r>
            <a:r>
              <a:rPr lang="en-US" dirty="0"/>
              <a:t>z</a:t>
            </a:r>
            <a:r>
              <a:rPr lang="ru-RU" dirty="0"/>
              <a:t> из прошлого шага</a:t>
            </a:r>
          </a:p>
          <a:p>
            <a:pPr marL="0" indent="0">
              <a:buNone/>
            </a:pPr>
            <a:r>
              <a:rPr lang="ru-RU" dirty="0"/>
              <a:t>Задают вопросы:</a:t>
            </a:r>
          </a:p>
          <a:p>
            <a:pPr marL="514350" indent="-514350">
              <a:buAutoNum type="arabicPeriod"/>
            </a:pPr>
            <a:r>
              <a:rPr lang="ru-RU" dirty="0"/>
              <a:t>Действует ли </a:t>
            </a:r>
            <a:r>
              <a:rPr lang="en-US" dirty="0"/>
              <a:t>h</a:t>
            </a:r>
            <a:r>
              <a:rPr lang="ru-RU" dirty="0"/>
              <a:t> последовательно?</a:t>
            </a:r>
          </a:p>
          <a:p>
            <a:pPr marL="514350" indent="-514350">
              <a:buAutoNum type="arabicPeriod"/>
            </a:pPr>
            <a:r>
              <a:rPr lang="ru-RU" dirty="0"/>
              <a:t>Влияет ли оператор </a:t>
            </a:r>
            <a:r>
              <a:rPr lang="en-US" dirty="0"/>
              <a:t>h </a:t>
            </a:r>
            <a:r>
              <a:rPr lang="ru-RU" dirty="0"/>
              <a:t>на единственный фактор вариации, который легко интерпретировать?</a:t>
            </a:r>
          </a:p>
        </p:txBody>
      </p:sp>
    </p:spTree>
    <p:extLst>
      <p:ext uri="{BB962C8B-B14F-4D97-AF65-F5344CB8AC3E}">
        <p14:creationId xmlns:p14="http://schemas.microsoft.com/office/powerpoint/2010/main" val="3334615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B1C8AA-2277-8146-BF58-A30D465D3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Метрики</a:t>
            </a:r>
            <a:endParaRPr lang="ru-RU" dirty="0"/>
          </a:p>
        </p:txBody>
      </p:sp>
      <p:pic>
        <p:nvPicPr>
          <p:cNvPr id="5" name="Объект 4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3FF731AE-D5FD-774C-9774-4DCC97259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119" y="1690688"/>
            <a:ext cx="3359521" cy="4543450"/>
          </a:xfr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2C69AA2-42E3-2F4F-8CB5-AC5479226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604" y="1565182"/>
            <a:ext cx="6184256" cy="426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75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358AF-8191-794D-8AE0-56C9693D4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BB93244-9E5E-774C-B169-C5B64825C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758" y="1627094"/>
            <a:ext cx="3867841" cy="5230906"/>
          </a:xfrm>
        </p:spPr>
      </p:pic>
      <p:pic>
        <p:nvPicPr>
          <p:cNvPr id="7" name="Рисунок 6" descr="Изображение выглядит как в позе, группа,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107526C1-600B-EB4D-AC31-79CC43A4F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157" y="1627094"/>
            <a:ext cx="4668443" cy="52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90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BB1C1F-5423-B047-97CD-8BF56D051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BD9CEDB-69F0-1946-AB5D-8BD2BB98C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3186" y="365125"/>
            <a:ext cx="3945627" cy="6294490"/>
          </a:xfrm>
        </p:spPr>
      </p:pic>
    </p:spTree>
    <p:extLst>
      <p:ext uri="{BB962C8B-B14F-4D97-AF65-F5344CB8AC3E}">
        <p14:creationId xmlns:p14="http://schemas.microsoft.com/office/powerpoint/2010/main" val="3884171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92482C-BF70-1A47-9A4A-5383F0A0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Weakly-supervised saliency detection </a:t>
            </a:r>
            <a:br>
              <a:rPr lang="en" dirty="0"/>
            </a:br>
            <a:endParaRPr lang="ru-RU" dirty="0"/>
          </a:p>
        </p:txBody>
      </p:sp>
      <p:pic>
        <p:nvPicPr>
          <p:cNvPr id="5" name="Объект 4" descr="Изображение выглядит как текст, другой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E1C54BC2-1A0B-E24E-B8C6-46FABC43E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7332" y="1958087"/>
            <a:ext cx="5056468" cy="3766401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A96DE6-DBD8-2D4D-B4C6-A969F01FD367}"/>
                  </a:ext>
                </a:extLst>
              </p:cNvPr>
              <p:cNvSpPr txBox="1"/>
              <p:nvPr/>
            </p:nvSpPr>
            <p:spPr>
              <a:xfrm>
                <a:off x="519954" y="1958087"/>
                <a:ext cx="505646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Используется </a:t>
                </a:r>
                <a:r>
                  <a:rPr lang="en-US" dirty="0" err="1"/>
                  <a:t>BigGan</a:t>
                </a:r>
                <a:r>
                  <a:rPr lang="en-US" dirty="0"/>
                  <a:t>, </a:t>
                </a:r>
                <a:r>
                  <a:rPr lang="ru-RU" dirty="0"/>
                  <a:t>генератору явно передается класс </a:t>
                </a:r>
                <a:r>
                  <a:rPr lang="en-US" dirty="0" err="1"/>
                  <a:t>Imagenet</a:t>
                </a:r>
                <a:r>
                  <a:rPr lang="ru-RU" dirty="0"/>
                  <a:t>: </a:t>
                </a:r>
                <a:r>
                  <a:rPr lang="en-US" dirty="0"/>
                  <a:t>G(z, c), </a:t>
                </a:r>
                <a:r>
                  <a:rPr lang="ru-RU" dirty="0"/>
                  <a:t> 1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с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ru-RU" dirty="0"/>
                  <a:t>1000.</a:t>
                </a:r>
              </a:p>
              <a:p>
                <a:r>
                  <a:rPr lang="ru-RU" dirty="0"/>
                  <a:t>За изменение прозрачности фона отвечает </a:t>
                </a:r>
                <a:r>
                  <a:rPr lang="en-US" dirty="0" err="1"/>
                  <a:t>h_bg</a:t>
                </a:r>
                <a:r>
                  <a:rPr lang="en-US" dirty="0"/>
                  <a:t>.</a:t>
                </a:r>
              </a:p>
              <a:p>
                <a:r>
                  <a:rPr lang="ru-RU" dirty="0"/>
                  <a:t>Можно ввести маску с помощью соответствующего сдвинутого изображения.</a:t>
                </a:r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A96DE6-DBD8-2D4D-B4C6-A969F01FD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54" y="1958087"/>
                <a:ext cx="5056468" cy="1477328"/>
              </a:xfrm>
              <a:prstGeom prst="rect">
                <a:avLst/>
              </a:prstGeom>
              <a:blipFill>
                <a:blip r:embed="rId3"/>
                <a:stretch>
                  <a:fillRect l="-1003" t="-847" b="-42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42DE253-4A50-A64F-835E-1C3C4E466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54" y="4319494"/>
            <a:ext cx="4487722" cy="61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0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D3CEA9-95F1-BC4D-A821-C8C7DC790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Количество скрытых направлений</a:t>
            </a:r>
          </a:p>
        </p:txBody>
      </p:sp>
      <p:pic>
        <p:nvPicPr>
          <p:cNvPr id="5" name="Объект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032C717-4589-DE48-AEF9-669C829D3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9623"/>
            <a:ext cx="5030787" cy="1829377"/>
          </a:xfrm>
        </p:spPr>
      </p:pic>
      <p:pic>
        <p:nvPicPr>
          <p:cNvPr id="7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9F0A6D3-2DE2-3543-91A2-FAFC9ACDD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3" y="1815306"/>
            <a:ext cx="5370062" cy="15747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D6B1E4F-07DA-2645-8E67-145EEF5B7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81716"/>
            <a:ext cx="6238176" cy="182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84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971B56-55F6-9142-A369-8B13009C2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1DB6CB-38E9-5E44-BBEB-1B7CBF71C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dirty="0"/>
              <a:t>1. </a:t>
            </a:r>
            <a:r>
              <a:rPr lang="ru-RU" dirty="0"/>
              <a:t>Авторы статьи предложили первый </a:t>
            </a:r>
            <a:r>
              <a:rPr lang="en-US" dirty="0"/>
              <a:t>unsupervised </a:t>
            </a:r>
            <a:r>
              <a:rPr lang="ru-RU" dirty="0"/>
              <a:t>подход по обнаружению семантически значимых направлений в скрытом пространстве </a:t>
            </a:r>
            <a:r>
              <a:rPr lang="en-US" dirty="0"/>
              <a:t>GAN</a:t>
            </a:r>
            <a:r>
              <a:rPr lang="ru-RU" dirty="0"/>
              <a:t>.</a:t>
            </a:r>
            <a:endParaRPr lang="en" dirty="0"/>
          </a:p>
          <a:p>
            <a:r>
              <a:rPr lang="en" dirty="0"/>
              <a:t>2. </a:t>
            </a:r>
            <a:r>
              <a:rPr lang="ru-RU" dirty="0"/>
              <a:t>Для нескольких известных генераторов обнаружили нетривиальные и практически важные направления.</a:t>
            </a:r>
          </a:p>
          <a:p>
            <a:r>
              <a:rPr lang="en" dirty="0"/>
              <a:t>3. </a:t>
            </a:r>
            <a:r>
              <a:rPr lang="ru-RU" dirty="0"/>
              <a:t>Привели пример практической пользы для удаления фона для </a:t>
            </a:r>
            <a:r>
              <a:rPr lang="en" dirty="0"/>
              <a:t>weakly-supervised saliency detection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2259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A205DE-5660-E549-B0F6-4AAB7DC4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4F0C8C-B7A5-A347-BD22-CBBCC4E6F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Объясните понятия </a:t>
            </a:r>
            <a:r>
              <a:rPr lang="ru-RU" dirty="0" err="1"/>
              <a:t>смещателя</a:t>
            </a:r>
            <a:r>
              <a:rPr lang="ru-RU" dirty="0"/>
              <a:t> и </a:t>
            </a:r>
            <a:r>
              <a:rPr lang="ru-RU" dirty="0" err="1"/>
              <a:t>реконтруктора</a:t>
            </a:r>
            <a:r>
              <a:rPr lang="ru-RU" dirty="0"/>
              <a:t>, объясните процесс обучения метода.</a:t>
            </a:r>
          </a:p>
          <a:p>
            <a:r>
              <a:rPr lang="ru-RU" dirty="0"/>
              <a:t>Какие метрики использовали авторы статьи?</a:t>
            </a:r>
          </a:p>
          <a:p>
            <a:r>
              <a:rPr lang="ru-RU" dirty="0"/>
              <a:t>Как подбирались параметры </a:t>
            </a:r>
            <a:r>
              <a:rPr lang="en-US" dirty="0"/>
              <a:t>K </a:t>
            </a:r>
            <a:r>
              <a:rPr lang="ru-RU" dirty="0"/>
              <a:t>и </a:t>
            </a:r>
            <a:r>
              <a:rPr lang="en-US" dirty="0"/>
              <a:t>A</a:t>
            </a:r>
            <a:r>
              <a:rPr lang="ru-RU" dirty="0"/>
              <a:t>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8865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2306B4-72A2-A34A-A926-D49B61D49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Мотивация для метода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865CE50-2591-2C44-82DE-E09B3679C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750" y="2469597"/>
            <a:ext cx="6888956" cy="368067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D9797E-5EFC-D845-930A-27D160338DC3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Скрытое пространство (для </a:t>
            </a:r>
            <a:r>
              <a:rPr lang="en-US" dirty="0"/>
              <a:t>GAN</a:t>
            </a:r>
            <a:r>
              <a:rPr lang="ru-RU" dirty="0"/>
              <a:t>) – это векторное пространство, в котором находятся векторы, которые подаются на вход в генератор.</a:t>
            </a:r>
          </a:p>
        </p:txBody>
      </p:sp>
    </p:spTree>
    <p:extLst>
      <p:ext uri="{BB962C8B-B14F-4D97-AF65-F5344CB8AC3E}">
        <p14:creationId xmlns:p14="http://schemas.microsoft.com/office/powerpoint/2010/main" val="241355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7AD3B9-2E7F-BE45-99D9-039FC8481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Компоненты метода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370D0CE-C902-5444-8EB7-2C0B412CD9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G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" dirty="0"/>
                  <a:t> I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- </a:t>
                </a:r>
                <a:r>
                  <a:rPr lang="ru-RU" b="0" dirty="0" err="1">
                    <a:ea typeface="Cambria Math" panose="02040503050406030204" pitchFamily="18" charset="0"/>
                  </a:rPr>
                  <a:t>предобученный</a:t>
                </a:r>
                <a:r>
                  <a:rPr lang="ru-RU" b="0" dirty="0">
                    <a:ea typeface="Cambria Math" panose="02040503050406030204" pitchFamily="18" charset="0"/>
                  </a:rPr>
                  <a:t> генератор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:r>
                  <a:rPr lang="en-US" dirty="0">
                    <a:ea typeface="Cambria Math" panose="02040503050406030204" pitchFamily="18" charset="0"/>
                  </a:rPr>
                  <a:t>d – </a:t>
                </a:r>
                <a:r>
                  <a:rPr lang="ru-RU" dirty="0">
                    <a:ea typeface="Cambria Math" panose="02040503050406030204" pitchFamily="18" charset="0"/>
                  </a:rPr>
                  <a:t>размерность скрытого пространства, </a:t>
                </a:r>
                <a:r>
                  <a:rPr lang="en-US" dirty="0">
                    <a:ea typeface="Cambria Math" panose="02040503050406030204" pitchFamily="18" charset="0"/>
                  </a:rPr>
                  <a:t>K – </a:t>
                </a:r>
                <a:r>
                  <a:rPr lang="ru-RU" dirty="0">
                    <a:ea typeface="Cambria Math" panose="02040503050406030204" pitchFamily="18" charset="0"/>
                  </a:rPr>
                  <a:t>количество направлений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получает на вход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ε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это предсказание индекса направления,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ru-RU" b="0" i="1" smtClean="0">
                        <a:latin typeface="Cambria Math" panose="02040503050406030204" pitchFamily="18" charset="0"/>
                      </a:rPr>
                      <m:t> −это предсказание сдвига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=(0,..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,...0)</m:t>
                    </m:r>
                  </m:oMath>
                </a14:m>
                <a:r>
                  <a:rPr lang="ru-RU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</a:t>
                </a:r>
                <a:r>
                  <a:rPr lang="ru-RU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выровненный по оси</a:t>
                </a:r>
                <a:r>
                  <a:rPr lang="ru-RU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вектор</a:t>
                </a:r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→(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  <a:p>
                <a:endParaRPr lang="en" dirty="0"/>
              </a:p>
              <a:p>
                <a:endParaRPr lang="en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370D0CE-C902-5444-8EB7-2C0B412CD9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3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074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61E642-1B37-4D43-8C4D-C2FE67173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потерь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779373B-307D-604A-93E5-51C7F42A5F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∙,∙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−кросс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энтропия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∙, ∙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𝑀𝐴𝐸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779373B-307D-604A-93E5-51C7F42A5F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7506AD-D270-1A46-A29B-BBB8BB2F3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053" y="1825625"/>
            <a:ext cx="8789894" cy="9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4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E5012C-BE70-D448-9548-4EB557D4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обучения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7C3CA1B-F5BF-9344-976C-207E778EC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975" y="2925671"/>
            <a:ext cx="10851777" cy="1553923"/>
          </a:xfrm>
        </p:spPr>
      </p:pic>
    </p:spTree>
    <p:extLst>
      <p:ext uri="{BB962C8B-B14F-4D97-AF65-F5344CB8AC3E}">
        <p14:creationId xmlns:p14="http://schemas.microsoft.com/office/powerpoint/2010/main" val="3307716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607D3-FAD3-5B41-ADBB-6B2E0B64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обучения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A1BFAD9-164E-EA4E-A2EB-E94365DC63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dirty="0"/>
                  <a:t>Для </a:t>
                </a:r>
                <a:r>
                  <a:rPr lang="ru-RU" dirty="0" err="1"/>
                  <a:t>реконструктора</a:t>
                </a:r>
                <a:r>
                  <a:rPr lang="en-US" dirty="0"/>
                  <a:t> </a:t>
                </a:r>
                <a:r>
                  <a:rPr lang="ru-RU" dirty="0"/>
                  <a:t>использовалась </a:t>
                </a:r>
                <a:r>
                  <a:rPr lang="en" dirty="0" err="1"/>
                  <a:t>LeNet</a:t>
                </a:r>
                <a:r>
                  <a:rPr lang="ru-RU" dirty="0"/>
                  <a:t> для </a:t>
                </a:r>
                <a:r>
                  <a:rPr lang="en-US" dirty="0"/>
                  <a:t>MNIST </a:t>
                </a:r>
                <a:r>
                  <a:rPr lang="ru-RU" dirty="0"/>
                  <a:t>и </a:t>
                </a:r>
                <a:r>
                  <a:rPr lang="en" dirty="0" err="1"/>
                  <a:t>AnimeFaces</a:t>
                </a:r>
                <a:r>
                  <a:rPr lang="ru-RU" dirty="0"/>
                  <a:t> и </a:t>
                </a:r>
                <a:r>
                  <a:rPr lang="en" dirty="0"/>
                  <a:t>ResNet-18 </a:t>
                </a:r>
                <a:r>
                  <a:rPr lang="ru-RU" dirty="0"/>
                  <a:t>для </a:t>
                </a:r>
                <a:r>
                  <a:rPr lang="en" dirty="0" err="1"/>
                  <a:t>Imagenet</a:t>
                </a:r>
                <a:r>
                  <a:rPr lang="ru-RU" dirty="0"/>
                  <a:t> и </a:t>
                </a:r>
                <a:r>
                  <a:rPr lang="en" dirty="0" err="1"/>
                  <a:t>CelebA</a:t>
                </a:r>
                <a:r>
                  <a:rPr lang="en" dirty="0"/>
                  <a:t>-HQ.</a:t>
                </a:r>
                <a:r>
                  <a:rPr lang="ru-RU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Количество каналов было установлено равным 6 </a:t>
                </a:r>
                <a:r>
                  <a:rPr lang="en-US" dirty="0"/>
                  <a:t>(2 </a:t>
                </a:r>
                <a:r>
                  <a:rPr lang="ru-RU" dirty="0"/>
                  <a:t>для </a:t>
                </a:r>
                <a:r>
                  <a:rPr lang="en-US" dirty="0"/>
                  <a:t>MNIST)</a:t>
                </a:r>
                <a:r>
                  <a:rPr lang="ru-RU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Распределения: 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−6, 6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dirty="0"/>
                  <a:t> – на практике использовалось </a:t>
                </a:r>
                <a:r>
                  <a:rPr lang="en-US" dirty="0"/>
                  <a:t>sign(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" dirty="0"/>
                  <a:t>)max(|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" dirty="0"/>
                  <a:t>, 0.5)</a:t>
                </a:r>
              </a:p>
              <a:p>
                <a:pPr marL="0" indent="0">
                  <a:buNone/>
                </a:pPr>
                <a:endParaRPr lang="en" dirty="0"/>
              </a:p>
              <a:p>
                <a:pPr marL="0" indent="0">
                  <a:buNone/>
                </a:pPr>
                <a:endParaRPr lang="en" dirty="0"/>
              </a:p>
              <a:p>
                <a:pPr marL="0" indent="0">
                  <a:buNone/>
                </a:pPr>
                <a:endParaRPr lang="en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A1BFAD9-164E-EA4E-A2EB-E94365DC63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319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FD5578-5F67-6E48-85FC-87FCFC0B3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69963C-636F-1F4F-9359-005CD2B19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dirty="0"/>
              <a:t>Spectral Norm GAN </a:t>
            </a:r>
            <a:r>
              <a:rPr lang="en-US" dirty="0"/>
              <a:t>c </a:t>
            </a:r>
            <a:r>
              <a:rPr lang="en" dirty="0"/>
              <a:t>Anime Faces</a:t>
            </a:r>
            <a:r>
              <a:rPr lang="ru-RU" dirty="0"/>
              <a:t>: </a:t>
            </a:r>
            <a:r>
              <a:rPr lang="en-US" dirty="0"/>
              <a:t>K = 128, c </a:t>
            </a:r>
            <a:r>
              <a:rPr lang="en" dirty="0"/>
              <a:t>MNIST</a:t>
            </a:r>
            <a:r>
              <a:rPr lang="ru-RU" dirty="0"/>
              <a:t>: </a:t>
            </a:r>
            <a:r>
              <a:rPr lang="en-US" dirty="0"/>
              <a:t>K = 64</a:t>
            </a:r>
          </a:p>
          <a:p>
            <a:pPr marL="0" indent="0">
              <a:buNone/>
            </a:pPr>
            <a:r>
              <a:rPr lang="en" dirty="0" err="1"/>
              <a:t>BigGAN</a:t>
            </a:r>
            <a:r>
              <a:rPr lang="ru-RU" dirty="0"/>
              <a:t>: </a:t>
            </a:r>
            <a:r>
              <a:rPr lang="en" dirty="0"/>
              <a:t>K = 120, </a:t>
            </a:r>
            <a:r>
              <a:rPr lang="en" dirty="0" err="1"/>
              <a:t>ProgGAN</a:t>
            </a:r>
            <a:r>
              <a:rPr lang="ru-RU" dirty="0"/>
              <a:t>: </a:t>
            </a:r>
            <a:r>
              <a:rPr lang="en" dirty="0"/>
              <a:t>K = 200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Во всех экспериментах использовали </a:t>
            </a:r>
            <a:r>
              <a:rPr lang="en-US" dirty="0"/>
              <a:t>Adam</a:t>
            </a:r>
            <a:r>
              <a:rPr lang="ru-RU" dirty="0"/>
              <a:t>, для </a:t>
            </a:r>
            <a:r>
              <a:rPr lang="en-US" dirty="0"/>
              <a:t>A </a:t>
            </a:r>
            <a:r>
              <a:rPr lang="ru-RU" dirty="0"/>
              <a:t>и для </a:t>
            </a:r>
            <a:r>
              <a:rPr lang="en-US" dirty="0"/>
              <a:t>R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en" dirty="0"/>
              <a:t>Learning rate = 0.0001</a:t>
            </a:r>
            <a:r>
              <a:rPr lang="ru-RU" dirty="0"/>
              <a:t>. Было выполнено 2 </a:t>
            </a:r>
            <a:r>
              <a:rPr lang="en-US" dirty="0"/>
              <a:t>* 10^5</a:t>
            </a:r>
            <a:r>
              <a:rPr lang="ru-RU" dirty="0"/>
              <a:t> </a:t>
            </a:r>
            <a:r>
              <a:rPr lang="ru-RU" dirty="0" err="1"/>
              <a:t>градиентых</a:t>
            </a:r>
            <a:r>
              <a:rPr lang="ru-RU" dirty="0"/>
              <a:t> шагов для </a:t>
            </a:r>
            <a:r>
              <a:rPr lang="en" dirty="0"/>
              <a:t>Prog-GAN</a:t>
            </a:r>
            <a:r>
              <a:rPr lang="ru-RU" dirty="0"/>
              <a:t>, 10</a:t>
            </a:r>
            <a:r>
              <a:rPr lang="en-US" dirty="0"/>
              <a:t>^5</a:t>
            </a:r>
            <a:r>
              <a:rPr lang="ru-RU" dirty="0"/>
              <a:t> шагов для остальных моделей. </a:t>
            </a:r>
            <a:r>
              <a:rPr lang="en-US" dirty="0"/>
              <a:t>Batch size = 128</a:t>
            </a:r>
            <a:r>
              <a:rPr lang="ru-RU" dirty="0"/>
              <a:t> для </a:t>
            </a:r>
            <a:r>
              <a:rPr lang="en" dirty="0"/>
              <a:t>Spectral Norm GAN, 32</a:t>
            </a:r>
            <a:r>
              <a:rPr lang="ru-RU" dirty="0"/>
              <a:t> для</a:t>
            </a:r>
            <a:r>
              <a:rPr lang="en" dirty="0"/>
              <a:t> </a:t>
            </a:r>
            <a:r>
              <a:rPr lang="en" dirty="0" err="1"/>
              <a:t>BigGAN</a:t>
            </a:r>
            <a:r>
              <a:rPr lang="ru-RU" dirty="0"/>
              <a:t> и 10 для </a:t>
            </a:r>
            <a:r>
              <a:rPr lang="en" dirty="0" err="1"/>
              <a:t>ProgGAN</a:t>
            </a:r>
            <a:r>
              <a:rPr lang="ru-RU" dirty="0"/>
              <a:t>. Все эксперименты были выполнены на </a:t>
            </a:r>
            <a:r>
              <a:rPr lang="en" dirty="0"/>
              <a:t>NVIDIA Tesla v100</a:t>
            </a:r>
            <a:r>
              <a:rPr lang="ru-RU" dirty="0"/>
              <a:t>.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4586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A0225E-6B25-C647-AA78-B62097C9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</a:t>
            </a:r>
            <a:r>
              <a:rPr lang="ru-RU" dirty="0" err="1"/>
              <a:t>гиперпараметра</a:t>
            </a:r>
            <a:r>
              <a:rPr lang="ru-RU" dirty="0"/>
              <a:t> 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1945F2-3385-574E-8A6E-C5AB2DB4C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ru-RU" dirty="0"/>
              <a:t>–</a:t>
            </a:r>
            <a:r>
              <a:rPr lang="en-US" dirty="0"/>
              <a:t> </a:t>
            </a:r>
            <a:r>
              <a:rPr lang="ru-RU" dirty="0"/>
              <a:t>единичный линейный оператор, минус – часто высокие </a:t>
            </a:r>
            <a:r>
              <a:rPr lang="en-US" dirty="0"/>
              <a:t>l2-</a:t>
            </a:r>
            <a:r>
              <a:rPr lang="ru-RU" dirty="0"/>
              <a:t>нормы у столбцов</a:t>
            </a:r>
          </a:p>
          <a:p>
            <a:r>
              <a:rPr lang="en-US" dirty="0"/>
              <a:t>A</a:t>
            </a:r>
            <a:r>
              <a:rPr lang="ru-RU" dirty="0"/>
              <a:t> – линейный оператор с матрицей со столбцами единичной длины</a:t>
            </a:r>
          </a:p>
          <a:p>
            <a:r>
              <a:rPr lang="ru-RU" dirty="0"/>
              <a:t>А – линейный оператор с ортонормированными столбцами матрицы</a:t>
            </a:r>
          </a:p>
        </p:txBody>
      </p:sp>
    </p:spTree>
    <p:extLst>
      <p:ext uri="{BB962C8B-B14F-4D97-AF65-F5344CB8AC3E}">
        <p14:creationId xmlns:p14="http://schemas.microsoft.com/office/powerpoint/2010/main" val="2970453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6CEDF-3846-7444-A03F-C380EF00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метрики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A488E3-9B31-5645-9A7C-0EF3E8C8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 err="1"/>
              <a:t>Reconstructor</a:t>
            </a:r>
            <a:r>
              <a:rPr lang="en" dirty="0"/>
              <a:t> Classification Accuracy (RCA)</a:t>
            </a:r>
            <a:r>
              <a:rPr lang="ru-RU" dirty="0"/>
              <a:t> – позволяет сравнить полученные методом направления со случайными/координатными осями. Необходимо устанавливать</a:t>
            </a:r>
            <a:r>
              <a:rPr lang="en-US" dirty="0"/>
              <a:t> A</a:t>
            </a:r>
            <a:r>
              <a:rPr lang="ru-RU" dirty="0"/>
              <a:t> случайной или единичной и не оптимизировать ее во время обучения.</a:t>
            </a:r>
          </a:p>
          <a:p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6355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559</Words>
  <Application>Microsoft Macintosh PowerPoint</Application>
  <PresentationFormat>Широкоэкранный</PresentationFormat>
  <Paragraphs>57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Тема Office</vt:lpstr>
      <vt:lpstr>Unsupervised Discovery of Interpretable Directions in the GAN Latent Space</vt:lpstr>
      <vt:lpstr>Мотивация для метода</vt:lpstr>
      <vt:lpstr>Компоненты метода</vt:lpstr>
      <vt:lpstr>Функция потерь</vt:lpstr>
      <vt:lpstr>Процесс обучения</vt:lpstr>
      <vt:lpstr>Детали обучения</vt:lpstr>
      <vt:lpstr>Детали обучения</vt:lpstr>
      <vt:lpstr>Выбор гиперпараметра А</vt:lpstr>
      <vt:lpstr>Используемые метрики</vt:lpstr>
      <vt:lpstr>Метрики</vt:lpstr>
      <vt:lpstr>Метрики</vt:lpstr>
      <vt:lpstr>Результаты</vt:lpstr>
      <vt:lpstr>Результаты</vt:lpstr>
      <vt:lpstr>Weakly-supervised saliency detection  </vt:lpstr>
      <vt:lpstr>Количество скрытых направлений</vt:lpstr>
      <vt:lpstr>Выводы</vt:lpstr>
      <vt:lpstr>Вопросы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Discovery of Interpretable Directions in the GAN Latent Space</dc:title>
  <dc:creator>Трус Владлена Алексеевна</dc:creator>
  <cp:lastModifiedBy>Трус Владлена Алексеевна</cp:lastModifiedBy>
  <cp:revision>25</cp:revision>
  <dcterms:created xsi:type="dcterms:W3CDTF">2020-12-16T07:18:37Z</dcterms:created>
  <dcterms:modified xsi:type="dcterms:W3CDTF">2020-12-16T16:04:28Z</dcterms:modified>
</cp:coreProperties>
</file>